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62" r:id="rId5"/>
    <p:sldId id="270" r:id="rId6"/>
    <p:sldId id="264" r:id="rId7"/>
    <p:sldId id="328" r:id="rId8"/>
    <p:sldId id="329" r:id="rId9"/>
    <p:sldId id="327" r:id="rId10"/>
    <p:sldId id="313" r:id="rId11"/>
    <p:sldId id="345" r:id="rId12"/>
    <p:sldId id="266" r:id="rId13"/>
    <p:sldId id="348" r:id="rId14"/>
    <p:sldId id="298" r:id="rId15"/>
    <p:sldId id="304" r:id="rId16"/>
    <p:sldId id="302" r:id="rId17"/>
    <p:sldId id="299" r:id="rId18"/>
    <p:sldId id="315" r:id="rId19"/>
    <p:sldId id="316" r:id="rId20"/>
    <p:sldId id="346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3333FF"/>
    <a:srgbClr val="FF3399"/>
    <a:srgbClr val="FFFF00"/>
    <a:srgbClr val="000000"/>
    <a:srgbClr val="CCCCFF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25AA0DA-5E33-478B-AD42-51B530298507}" type="datetimeFigureOut">
              <a:rPr lang="zh-CN" altLang="en-US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50180" name="幻灯片图像占位符 3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1741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2D24DE8-135D-41C1-AAEA-C066E30322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fld id="{FDFAEAFA-19D1-4ECB-80CD-F05BD5F734ED}" type="slidenum">
              <a:rPr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8</a:t>
            </a:fld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备注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charset="0"/>
              <a:buNone/>
            </a:pPr>
            <a:fld id="{2128572A-0FC3-40CF-90F7-D5B5C33361A4}" type="slidenum">
              <a:rPr altLang="en-US" sz="1200" noProof="1"/>
              <a:pPr algn="r">
                <a:buFont typeface="Arial" charset="0"/>
                <a:buNone/>
              </a:pPr>
              <a:t>10</a:t>
            </a:fld>
            <a:endParaRPr lang="zh-CN" altLang="zh-CN" sz="1200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备注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fld id="{92FE5AEF-2B21-48DF-BBEC-444232B003DF}" type="slidenum">
              <a:rPr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17</a:t>
            </a:fld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211977" y="3622767"/>
            <a:ext cx="6214743" cy="592181"/>
          </a:xfrm>
          <a:blipFill dpi="0" rotWithShape="1">
            <a:blip r:embed="rId3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2211977" y="2372498"/>
            <a:ext cx="6214743" cy="1162214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146C076D-F5B7-4666-BD24-A6F3B7B697E5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75CBE8C-FAEB-4C47-AEE2-7DC79F3CE9D1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5625"/>
            <a:ext cx="7983537" cy="517842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D867-865C-49F1-B7B8-33756D2BC317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2EAE-1797-4576-A72D-E94326405E77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1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C49E-CE8F-4265-B046-9FB1557C5055}" type="slidenum">
              <a:rPr altLang="zh-CN"/>
              <a:pPr>
                <a:defRPr/>
              </a:pPr>
              <a:t>‹#›</a:t>
            </a:fld>
            <a:endParaRPr lang="zh-CN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211977" y="3622767"/>
            <a:ext cx="6214743" cy="592181"/>
          </a:xfrm>
          <a:blipFill dpi="0" rotWithShape="1">
            <a:blip r:embed="rId3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2211977" y="2372498"/>
            <a:ext cx="6214743" cy="1162214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9C540BA-148D-400B-B97B-590FFC8CAEB5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9C194D70-CFBB-444C-AEF2-A78B571FC6AD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1130400"/>
            <a:ext cx="66780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209600" y="2181600"/>
            <a:ext cx="6678000" cy="291240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803275" indent="-2603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03275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9BD20-BC05-41B0-B109-826285D5AD32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56B97-22B2-432B-8FE4-77FD54C44FE7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1831702"/>
            <a:ext cx="5995988" cy="1235075"/>
          </a:xfrm>
        </p:spPr>
        <p:txBody>
          <a:bodyPr>
            <a:normAutofit/>
          </a:bodyPr>
          <a:lstStyle>
            <a:lvl1pPr algn="ctr">
              <a:defRPr sz="3200" baseline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093766"/>
            <a:ext cx="5995988" cy="511583"/>
          </a:xfrm>
          <a:blipFill>
            <a:blip r:embed="rId2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5C13-07BC-43CF-B206-1D4F2E931EB6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2740-15FA-4E19-B934-AFB3C4077C23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752400"/>
            <a:ext cx="67212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209600" y="1695600"/>
            <a:ext cx="6721200" cy="205964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71780" defTabSz="62992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209600" y="3877199"/>
            <a:ext cx="6721200" cy="2054043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5590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901700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A354-A3E3-40AE-B192-77AA1AEE7882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3F8F5-58B3-40AF-8A1B-F26A1E3A5F5E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47155" y="295955"/>
            <a:ext cx="7886699" cy="717022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55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47155" y="2200274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18605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463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46463" y="2200274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803275" indent="-26035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44500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997A-9BB7-419B-82D2-3AB9B2CF3DE6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7973-8F07-4DEC-838E-B3FCFC7D98FD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344" y="1662172"/>
            <a:ext cx="5925313" cy="885956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0F-4578-4F8E-B120-9F9C7BC74670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BDAE-8291-499D-AF5A-AD3B03FE2DAD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94D8-4533-49DA-B096-81F3A0C81DDD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55E3-6F52-4705-9C1F-3648EBCC3A99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9C74-E799-4BB0-93F3-0F2935AF2F09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C2A2-0A81-4D2A-96DF-8CF6823D6CCD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1130400"/>
            <a:ext cx="66780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209600" y="2181600"/>
            <a:ext cx="6678000" cy="291240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803275" indent="-2603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03275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E602-CEE5-4927-B424-2FE6CD27A969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3FCD-747A-42C3-81A5-B7812F82E2B1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7797" y="365125"/>
            <a:ext cx="6907536" cy="5811838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27178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BBBC-7FDF-4740-9C4F-56C36898205F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9BA9-B23D-4E8C-B418-8E451F9818AF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5625"/>
            <a:ext cx="7983537" cy="517842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A001-3FFB-473A-A000-437711BCDED8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62AC-F97F-4452-81D4-C43F85BC33CD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1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EF94-2845-4729-8D8F-9EFF528ABEAE}" type="slidenum">
              <a:rPr altLang="zh-CN"/>
              <a:pPr>
                <a:defRPr/>
              </a:pPr>
              <a:t>‹#›</a:t>
            </a:fld>
            <a:endParaRPr lang="zh-CN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211977" y="3622767"/>
            <a:ext cx="6214743" cy="592181"/>
          </a:xfrm>
          <a:blipFill dpi="0" rotWithShape="1">
            <a:blip r:embed="rId3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2211977" y="2372498"/>
            <a:ext cx="6214743" cy="1162214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9317AD7C-EC61-4949-856D-C606F6C6B66D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12079772-CA53-4CA0-9907-EC689BBC2CF8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1130400"/>
            <a:ext cx="66780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209600" y="2181600"/>
            <a:ext cx="6678000" cy="291240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803275" indent="-2603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03275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D7F4-96D7-4A9D-87F4-A1B55CBAF9D9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52EC3-5A63-4A44-9807-103385DBCCEF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1831702"/>
            <a:ext cx="5995988" cy="1235075"/>
          </a:xfrm>
        </p:spPr>
        <p:txBody>
          <a:bodyPr>
            <a:normAutofit/>
          </a:bodyPr>
          <a:lstStyle>
            <a:lvl1pPr algn="ctr">
              <a:defRPr sz="3200" baseline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093766"/>
            <a:ext cx="5995988" cy="511583"/>
          </a:xfrm>
          <a:blipFill>
            <a:blip r:embed="rId2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E277-D5BC-4A30-AC23-6E4184C7419F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FA37-72F4-4149-9352-51D806164412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752400"/>
            <a:ext cx="67212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209600" y="1695600"/>
            <a:ext cx="6721200" cy="205964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71780" defTabSz="62992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209600" y="3877199"/>
            <a:ext cx="6721200" cy="2054043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5590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901700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79BA-3D6D-412A-A708-300D8BABA0FC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3DF7-7444-4843-B2D9-EA8A28D55278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47155" y="295955"/>
            <a:ext cx="7886699" cy="717022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55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47155" y="2200274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18605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463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46463" y="2200274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803275" indent="-26035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44500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951E-152B-4F23-825F-97052167697B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FB78-B23C-4F0E-AB77-3B3C41A40FBE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344" y="1662172"/>
            <a:ext cx="5925313" cy="885956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7ABD-1A73-48C4-A597-EEEAB4863E50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C7A9-89E9-4D45-95C9-7C00FC70AEC3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1048-89A5-48AC-8FB2-0D04101FF7CB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0C1E-F8C9-4B1F-B756-98552B7A20EE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1831702"/>
            <a:ext cx="5995988" cy="1235075"/>
          </a:xfrm>
        </p:spPr>
        <p:txBody>
          <a:bodyPr>
            <a:normAutofit/>
          </a:bodyPr>
          <a:lstStyle>
            <a:lvl1pPr algn="ctr">
              <a:defRPr sz="3200" baseline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093766"/>
            <a:ext cx="5995988" cy="511583"/>
          </a:xfrm>
          <a:blipFill>
            <a:blip r:embed="rId2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FE05-CEC0-4C1C-8C0C-2833467E386D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94EE-D15A-4BDE-8C32-9616D245D4A9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304F-C31F-42E9-9788-CA496641203A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D28D2-3DBE-4629-80C1-C1F571492306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7797" y="365125"/>
            <a:ext cx="6907536" cy="5811838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27178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7521-BF10-431B-B8A5-2F7BE04B16E0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A840-41AD-494F-9C96-B223163B3260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5625"/>
            <a:ext cx="7983537" cy="517842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967C-8274-4A67-818F-173B55DA4F1A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747A-3380-4487-A754-9E0AC90E70AA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1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E709-33EC-4521-B887-EAE7F47A4E67}" type="slidenum">
              <a:rPr altLang="zh-CN"/>
              <a:pPr>
                <a:defRPr/>
              </a:pPr>
              <a:t>‹#›</a:t>
            </a:fld>
            <a:endParaRPr lang="zh-CN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211977" y="3622767"/>
            <a:ext cx="6214743" cy="592181"/>
          </a:xfrm>
          <a:blipFill dpi="0" rotWithShape="1">
            <a:blip r:embed="rId3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2211977" y="2372498"/>
            <a:ext cx="6214743" cy="1162214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3BC3219D-46BE-42C5-B78A-5423C53F129D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FA5F9A8B-F92E-4A37-9001-CF22ACB2CBBB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1130400"/>
            <a:ext cx="66780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209600" y="2181600"/>
            <a:ext cx="6678000" cy="291240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803275" indent="-2603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03275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0688-1DA1-40C9-ACA0-4B6DF02F1064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FD83-A85A-4010-B91E-84CD1334DD13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1831702"/>
            <a:ext cx="5995988" cy="1235075"/>
          </a:xfrm>
        </p:spPr>
        <p:txBody>
          <a:bodyPr>
            <a:normAutofit/>
          </a:bodyPr>
          <a:lstStyle>
            <a:lvl1pPr algn="ctr">
              <a:defRPr sz="3200" baseline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093766"/>
            <a:ext cx="5995988" cy="511583"/>
          </a:xfrm>
          <a:blipFill>
            <a:blip r:embed="rId2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4579-5309-499A-AED4-EE2ADFB44025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FEEB-58C9-4DD2-A6B5-CBEC3246C00A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752400"/>
            <a:ext cx="67212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209600" y="1695600"/>
            <a:ext cx="6721200" cy="205964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71780" defTabSz="62992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209600" y="3877199"/>
            <a:ext cx="6721200" cy="2054043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5590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901700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F910B-68E3-48BC-B6DB-F2C4F78168BC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AE4B-1FEE-4489-9412-03DC145DD3F1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47155" y="295955"/>
            <a:ext cx="7886699" cy="717022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55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47155" y="2200274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18605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463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46463" y="2200274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803275" indent="-26035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44500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4653-7CC2-40DB-938B-7850897FDA6C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35A5-DFFC-464C-B595-FB9BB8571E9A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344" y="1662172"/>
            <a:ext cx="5925313" cy="885956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A47D4-AE29-4DFD-8833-870AF1D5D84F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4A33-EA7B-484E-90B1-387C17F4FE01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752400"/>
            <a:ext cx="67212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209600" y="1695600"/>
            <a:ext cx="6721200" cy="205964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71780" defTabSz="62992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209600" y="3877199"/>
            <a:ext cx="6721200" cy="2054043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5590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901700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19922-A265-4E88-9E1D-0572CFDC60A9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9C8D-B45D-4097-9786-C65687F30211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ADF3-FB22-4109-881A-3FDBBFC13C6C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A77E-7237-49F7-9185-6D44D7597A9A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8C7C-73A2-4CCD-B5D6-AF98EAFD287A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583F-9FDD-41AD-AE23-91C208F797B1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7797" y="365125"/>
            <a:ext cx="6907536" cy="5811838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27178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538A-249F-433D-B347-360AB60573D6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28E6-29EC-400A-9227-08FF21DC80AE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5625"/>
            <a:ext cx="7983537" cy="517842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DA02-450F-4CDF-9D96-DEA272B8C5A7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3674-EB1C-42DE-BEC7-8F2629D930DB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1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B4F3-ECB9-459E-B17C-77DC1AEBCEE5}" type="slidenum">
              <a:rPr altLang="zh-CN"/>
              <a:pPr>
                <a:defRPr/>
              </a:pPr>
              <a:t>‹#›</a:t>
            </a:fld>
            <a:endParaRPr lang="zh-CN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47155" y="295955"/>
            <a:ext cx="7886699" cy="717022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55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47155" y="2200274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18605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463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46463" y="2200274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803275" indent="-26035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44500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15B-0C92-4483-953F-153A543D843F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9D58-1078-4B4F-A3B0-CACE4129069D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344" y="1662172"/>
            <a:ext cx="5925313" cy="885956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8D6F-F519-4304-B47A-04974325F8B2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4A8F-9487-43F2-AAC1-45223E950619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8B78-05A0-400E-AB1A-275E149D90A3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DBCC-216E-4C68-B7CE-BFE317AE1AA2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C94F-77FB-41A0-8AF3-4BE985710639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BDB1-0CF8-4D1D-A13C-0367889D856B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7797" y="365125"/>
            <a:ext cx="6907536" cy="5811838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27178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2FE2-9002-4A38-AF6D-5E3BBFC84B2D}" type="datetimeFigureOut">
              <a:rPr lang="en-US"/>
              <a:pPr>
                <a:defRPr/>
              </a:pPr>
              <a:t>9/24/2017</a:t>
            </a:fld>
            <a:endParaRPr lang="en-US" altLang="en-US" noProof="1">
              <a:ea typeface="宋体" charset="-122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4755-75D7-444B-9AFA-F9936C84D736}" type="slidenum">
              <a:rPr altLang="en-US"/>
              <a:pPr>
                <a:defRPr/>
              </a:pPr>
              <a:t>‹#›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3"/>
          <a:srcRect l="398" t="-2" b="11852"/>
          <a:stretch>
            <a:fillRect/>
          </a:stretch>
        </p:blipFill>
        <p:spPr bwMode="auto">
          <a:xfrm>
            <a:off x="0" y="720725"/>
            <a:ext cx="9142413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030" name="KSO_BT1"/>
          <p:cNvSpPr>
            <a:spLocks noGrp="1"/>
          </p:cNvSpPr>
          <p:nvPr>
            <p:ph type="title"/>
          </p:nvPr>
        </p:nvSpPr>
        <p:spPr bwMode="auto">
          <a:xfrm>
            <a:off x="461963" y="101600"/>
            <a:ext cx="82486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1031" name="KSO_BC1"/>
          <p:cNvSpPr>
            <a:spLocks noGrp="1"/>
          </p:cNvSpPr>
          <p:nvPr>
            <p:ph type="body"/>
          </p:nvPr>
        </p:nvSpPr>
        <p:spPr bwMode="auto">
          <a:xfrm>
            <a:off x="461963" y="949325"/>
            <a:ext cx="8239125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charset="0"/>
              <a:buChar char="•"/>
              <a:defRPr sz="2000">
                <a:solidFill>
                  <a:srgbClr val="919293"/>
                </a:solidFill>
                <a:ea typeface="黑体" pitchFamily="49" charset="-122"/>
              </a:defRPr>
            </a:lvl1pPr>
          </a:lstStyle>
          <a:p>
            <a:pPr>
              <a:defRPr/>
            </a:pPr>
            <a:fld id="{760DAF1E-2857-4D7F-85AC-9EACAB732EB6}" type="datetimeFigureOut">
              <a:rPr lang="en-US"/>
              <a:pPr>
                <a:defRPr/>
              </a:pPr>
              <a:t>9/24/2017</a:t>
            </a:fld>
            <a:endParaRPr lang="en-US" altLang="en-US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Char char="•"/>
              <a:defRPr sz="2000" noProof="1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Char char="•"/>
              <a:defRPr sz="2000" noProof="1">
                <a:solidFill>
                  <a:srgbClr val="919293"/>
                </a:solidFill>
                <a:ea typeface="黑体" pitchFamily="49" charset="-122"/>
              </a:defRPr>
            </a:lvl1pPr>
          </a:lstStyle>
          <a:p>
            <a:pPr>
              <a:defRPr/>
            </a:pPr>
            <a:fld id="{FD24123B-F8C3-4EF5-8B87-8A1FC6ADAA46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5D5F1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4"/>
        </a:buBlip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1pPr>
      <a:lvl2pPr marL="715963" indent="-271463" algn="just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tabLst>
          <a:tab pos="542925" algn="l"/>
        </a:tabLst>
        <a:defRPr sz="2000" kern="1200">
          <a:solidFill>
            <a:schemeClr val="tx1"/>
          </a:solidFill>
          <a:latin typeface="幼圆" pitchFamily="49" charset="-122"/>
          <a:ea typeface="+mj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/>
          </p:cNvPicPr>
          <p:nvPr/>
        </p:nvPicPr>
        <p:blipFill>
          <a:blip r:embed="rId13"/>
          <a:srcRect l="398" t="-2" b="11852"/>
          <a:stretch>
            <a:fillRect/>
          </a:stretch>
        </p:blipFill>
        <p:spPr bwMode="auto">
          <a:xfrm>
            <a:off x="0" y="720725"/>
            <a:ext cx="9142413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3318" name="KSO_BT1"/>
          <p:cNvSpPr>
            <a:spLocks noGrp="1"/>
          </p:cNvSpPr>
          <p:nvPr>
            <p:ph type="title"/>
          </p:nvPr>
        </p:nvSpPr>
        <p:spPr bwMode="auto">
          <a:xfrm>
            <a:off x="461963" y="101600"/>
            <a:ext cx="82486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13319" name="KSO_BC1"/>
          <p:cNvSpPr>
            <a:spLocks noGrp="1"/>
          </p:cNvSpPr>
          <p:nvPr>
            <p:ph type="body"/>
          </p:nvPr>
        </p:nvSpPr>
        <p:spPr bwMode="auto">
          <a:xfrm>
            <a:off x="461963" y="949325"/>
            <a:ext cx="8239125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charset="0"/>
              <a:buChar char="•"/>
              <a:defRPr sz="2000">
                <a:solidFill>
                  <a:srgbClr val="919293"/>
                </a:solidFill>
                <a:ea typeface="黑体" pitchFamily="49" charset="-122"/>
              </a:defRPr>
            </a:lvl1pPr>
          </a:lstStyle>
          <a:p>
            <a:pPr>
              <a:defRPr/>
            </a:pPr>
            <a:fld id="{D0502235-FD95-4C77-A687-7EA50A6373B9}" type="datetimeFigureOut">
              <a:rPr lang="en-US"/>
              <a:pPr>
                <a:defRPr/>
              </a:pPr>
              <a:t>9/24/2017</a:t>
            </a:fld>
            <a:endParaRPr lang="en-US" altLang="en-US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Char char="•"/>
              <a:defRPr sz="2000" noProof="1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Char char="•"/>
              <a:defRPr sz="2000" noProof="1">
                <a:solidFill>
                  <a:srgbClr val="919293"/>
                </a:solidFill>
                <a:ea typeface="黑体" pitchFamily="49" charset="-122"/>
              </a:defRPr>
            </a:lvl1pPr>
          </a:lstStyle>
          <a:p>
            <a:pPr>
              <a:defRPr/>
            </a:pPr>
            <a:fld id="{1218CE7C-85F6-4D98-91A4-8BFA8BDBC967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5D5F1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4"/>
        </a:buBlip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1pPr>
      <a:lvl2pPr marL="715963" indent="-271463" algn="just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tabLst>
          <a:tab pos="542925" algn="l"/>
        </a:tabLst>
        <a:defRPr sz="2000" kern="1200">
          <a:solidFill>
            <a:schemeClr val="tx1"/>
          </a:solidFill>
          <a:latin typeface="幼圆" pitchFamily="49" charset="-122"/>
          <a:ea typeface="+mj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6"/>
          <p:cNvPicPr>
            <a:picLocks noChangeAspect="1"/>
          </p:cNvPicPr>
          <p:nvPr/>
        </p:nvPicPr>
        <p:blipFill>
          <a:blip r:embed="rId13"/>
          <a:srcRect l="398" t="-2" b="11852"/>
          <a:stretch>
            <a:fillRect/>
          </a:stretch>
        </p:blipFill>
        <p:spPr bwMode="auto">
          <a:xfrm>
            <a:off x="0" y="720725"/>
            <a:ext cx="9142413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5606" name="KSO_BT1"/>
          <p:cNvSpPr>
            <a:spLocks noGrp="1"/>
          </p:cNvSpPr>
          <p:nvPr>
            <p:ph type="title"/>
          </p:nvPr>
        </p:nvSpPr>
        <p:spPr bwMode="auto">
          <a:xfrm>
            <a:off x="461963" y="101600"/>
            <a:ext cx="82486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25607" name="KSO_BC1"/>
          <p:cNvSpPr>
            <a:spLocks noGrp="1"/>
          </p:cNvSpPr>
          <p:nvPr>
            <p:ph type="body"/>
          </p:nvPr>
        </p:nvSpPr>
        <p:spPr bwMode="auto">
          <a:xfrm>
            <a:off x="461963" y="949325"/>
            <a:ext cx="8239125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charset="0"/>
              <a:buChar char="•"/>
              <a:defRPr sz="2000">
                <a:solidFill>
                  <a:srgbClr val="919293"/>
                </a:solidFill>
                <a:ea typeface="黑体" pitchFamily="49" charset="-122"/>
              </a:defRPr>
            </a:lvl1pPr>
          </a:lstStyle>
          <a:p>
            <a:pPr>
              <a:defRPr/>
            </a:pPr>
            <a:fld id="{7A4184DB-0C33-4BDF-B917-AED6415A7420}" type="datetimeFigureOut">
              <a:rPr lang="en-US"/>
              <a:pPr>
                <a:defRPr/>
              </a:pPr>
              <a:t>9/24/2017</a:t>
            </a:fld>
            <a:endParaRPr lang="en-US" altLang="en-US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Char char="•"/>
              <a:defRPr sz="2000" noProof="1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Char char="•"/>
              <a:defRPr sz="2000" noProof="1">
                <a:solidFill>
                  <a:srgbClr val="919293"/>
                </a:solidFill>
                <a:ea typeface="黑体" pitchFamily="49" charset="-122"/>
              </a:defRPr>
            </a:lvl1pPr>
          </a:lstStyle>
          <a:p>
            <a:pPr>
              <a:defRPr/>
            </a:pPr>
            <a:fld id="{20058B4E-32FC-4B93-9032-F5EEE13CC5D1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5D5F1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4"/>
        </a:buBlip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1pPr>
      <a:lvl2pPr marL="715963" indent="-271463" algn="just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tabLst>
          <a:tab pos="542925" algn="l"/>
        </a:tabLst>
        <a:defRPr sz="2000" kern="1200">
          <a:solidFill>
            <a:schemeClr val="tx1"/>
          </a:solidFill>
          <a:latin typeface="幼圆" pitchFamily="49" charset="-122"/>
          <a:ea typeface="+mj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6"/>
          <p:cNvPicPr>
            <a:picLocks noChangeAspect="1"/>
          </p:cNvPicPr>
          <p:nvPr/>
        </p:nvPicPr>
        <p:blipFill>
          <a:blip r:embed="rId13"/>
          <a:srcRect l="398" t="-2" b="11852"/>
          <a:stretch>
            <a:fillRect/>
          </a:stretch>
        </p:blipFill>
        <p:spPr bwMode="auto">
          <a:xfrm>
            <a:off x="0" y="720725"/>
            <a:ext cx="9142413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7894" name="KSO_BT1"/>
          <p:cNvSpPr>
            <a:spLocks noGrp="1"/>
          </p:cNvSpPr>
          <p:nvPr>
            <p:ph type="title"/>
          </p:nvPr>
        </p:nvSpPr>
        <p:spPr bwMode="auto">
          <a:xfrm>
            <a:off x="461963" y="101600"/>
            <a:ext cx="82486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37895" name="KSO_BC1"/>
          <p:cNvSpPr>
            <a:spLocks noGrp="1"/>
          </p:cNvSpPr>
          <p:nvPr>
            <p:ph type="body"/>
          </p:nvPr>
        </p:nvSpPr>
        <p:spPr bwMode="auto">
          <a:xfrm>
            <a:off x="461963" y="949325"/>
            <a:ext cx="8239125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charset="0"/>
              <a:buChar char="•"/>
              <a:defRPr sz="2000">
                <a:solidFill>
                  <a:srgbClr val="919293"/>
                </a:solidFill>
                <a:ea typeface="黑体" pitchFamily="49" charset="-122"/>
              </a:defRPr>
            </a:lvl1pPr>
          </a:lstStyle>
          <a:p>
            <a:pPr>
              <a:defRPr/>
            </a:pPr>
            <a:fld id="{07375C5F-CBCB-46CC-A978-D092E05E7BFD}" type="datetimeFigureOut">
              <a:rPr lang="en-US"/>
              <a:pPr>
                <a:defRPr/>
              </a:pPr>
              <a:t>9/24/2017</a:t>
            </a:fld>
            <a:endParaRPr lang="en-US" altLang="en-US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Char char="•"/>
              <a:defRPr sz="2000" noProof="1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Char char="•"/>
              <a:defRPr sz="2000" noProof="1">
                <a:solidFill>
                  <a:srgbClr val="919293"/>
                </a:solidFill>
                <a:ea typeface="黑体" pitchFamily="49" charset="-122"/>
              </a:defRPr>
            </a:lvl1pPr>
          </a:lstStyle>
          <a:p>
            <a:pPr>
              <a:defRPr/>
            </a:pPr>
            <a:fld id="{45DD725A-232B-4FB3-9D57-0E5BA69FF76E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5D5F1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" charset="0"/>
          <a:ea typeface="黑体" pitchFamily="49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4"/>
        </a:buBlip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1pPr>
      <a:lvl2pPr marL="715963" indent="-271463" algn="just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tabLst>
          <a:tab pos="542925" algn="l"/>
        </a:tabLst>
        <a:defRPr sz="2000" kern="1200">
          <a:solidFill>
            <a:schemeClr val="tx1"/>
          </a:solidFill>
          <a:latin typeface="幼圆" pitchFamily="49" charset="-122"/>
          <a:ea typeface="+mj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11268"/>
          <p:cNvSpPr>
            <a:spLocks noChangeArrowheads="1"/>
          </p:cNvSpPr>
          <p:nvPr/>
        </p:nvSpPr>
        <p:spPr bwMode="auto">
          <a:xfrm>
            <a:off x="1090613" y="615950"/>
            <a:ext cx="8731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>
                <a:solidFill>
                  <a:schemeClr val="hlink"/>
                </a:solidFill>
              </a:rPr>
              <a:t>     </a:t>
            </a:r>
            <a:r>
              <a:rPr lang="en-US" altLang="zh-CN" sz="2000" b="1">
                <a:solidFill>
                  <a:srgbClr val="00B050"/>
                </a:solidFill>
              </a:rPr>
              <a:t>2017</a:t>
            </a:r>
            <a:r>
              <a:rPr lang="zh-CN" altLang="en-US" sz="2000" b="1">
                <a:solidFill>
                  <a:srgbClr val="00B050"/>
                </a:solidFill>
              </a:rPr>
              <a:t>项目县教师网络研修与校本研修整合培训（随县）</a:t>
            </a:r>
          </a:p>
        </p:txBody>
      </p:sp>
      <p:sp>
        <p:nvSpPr>
          <p:cNvPr id="51202" name="矩形 11269"/>
          <p:cNvSpPr>
            <a:spLocks noChangeArrowheads="1"/>
          </p:cNvSpPr>
          <p:nvPr/>
        </p:nvSpPr>
        <p:spPr bwMode="auto">
          <a:xfrm>
            <a:off x="1219200" y="4800600"/>
            <a:ext cx="69119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000" b="1">
                <a:solidFill>
                  <a:srgbClr val="00B050"/>
                </a:solidFill>
              </a:rPr>
              <a:t>             </a:t>
            </a:r>
            <a:r>
              <a:rPr lang="en-US" altLang="zh-CN" sz="2000" b="1">
                <a:solidFill>
                  <a:srgbClr val="00B050"/>
                </a:solidFill>
              </a:rPr>
              <a:t> </a:t>
            </a:r>
            <a:r>
              <a:rPr lang="zh-CN" altLang="en-US" sz="2000" b="1">
                <a:solidFill>
                  <a:srgbClr val="00B050"/>
                </a:solidFill>
              </a:rPr>
              <a:t>随县小学数学</a:t>
            </a:r>
            <a:r>
              <a:rPr lang="en-US" altLang="zh-CN" sz="2000" b="1">
                <a:solidFill>
                  <a:srgbClr val="00B050"/>
                </a:solidFill>
              </a:rPr>
              <a:t>3</a:t>
            </a:r>
            <a:r>
              <a:rPr lang="zh-CN" altLang="en-US" sz="2000" b="1">
                <a:solidFill>
                  <a:srgbClr val="00B050"/>
                </a:solidFill>
              </a:rPr>
              <a:t>坊第</a:t>
            </a:r>
            <a:r>
              <a:rPr lang="en-US" altLang="zh-CN" sz="2000" b="1">
                <a:solidFill>
                  <a:srgbClr val="00B050"/>
                </a:solidFill>
              </a:rPr>
              <a:t>1</a:t>
            </a:r>
            <a:r>
              <a:rPr lang="zh-CN" altLang="en-US" sz="2000" b="1">
                <a:solidFill>
                  <a:srgbClr val="00B050"/>
                </a:solidFill>
              </a:rPr>
              <a:t>期简报</a:t>
            </a:r>
          </a:p>
        </p:txBody>
      </p:sp>
      <p:sp>
        <p:nvSpPr>
          <p:cNvPr id="51203" name="文本框 11270"/>
          <p:cNvSpPr txBox="1">
            <a:spLocks noChangeArrowheads="1"/>
          </p:cNvSpPr>
          <p:nvPr/>
        </p:nvSpPr>
        <p:spPr bwMode="auto">
          <a:xfrm>
            <a:off x="2808288" y="5461000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    </a:t>
            </a:r>
            <a:r>
              <a:rPr lang="zh-CN" altLang="en-US" sz="2000" b="1">
                <a:solidFill>
                  <a:srgbClr val="00B050"/>
                </a:solidFill>
                <a:latin typeface="隶书"/>
                <a:ea typeface="隶书"/>
                <a:cs typeface="隶书"/>
              </a:rPr>
              <a:t>主  编：张秋菊</a:t>
            </a:r>
          </a:p>
        </p:txBody>
      </p:sp>
      <p:sp>
        <p:nvSpPr>
          <p:cNvPr id="2" name="矩形 1"/>
          <p:cNvSpPr/>
          <p:nvPr/>
        </p:nvSpPr>
        <p:spPr>
          <a:xfrm>
            <a:off x="767715" y="1759267"/>
            <a:ext cx="8028940" cy="230695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+mj-ea"/>
                <a:ea typeface="+mj-ea"/>
              </a:rPr>
              <a:t>学习使我快乐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+mj-ea"/>
                <a:ea typeface="+mj-ea"/>
              </a:rPr>
              <a:t>国培助我成长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7907338" cy="6016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 kern="0" dirty="0">
                <a:solidFill>
                  <a:schemeClr val="bg1"/>
                </a:solidFill>
                <a:latin typeface="黑体" panose="02010600030101010101" pitchFamily="2" charset="-122"/>
                <a:cs typeface="Times New Roman" panose="02020603050405020304" pitchFamily="18" charset="0"/>
                <a:sym typeface="+mn-ea"/>
              </a:rPr>
              <a:t>温馨提示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2900" y="788988"/>
            <a:ext cx="1250950" cy="736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  <a:cs typeface="Times New Roman" panose="02020603050405020304" pitchFamily="18" charset="0"/>
                <a:sym typeface="+mn-ea"/>
              </a:rPr>
              <a:t>温馨温馨提示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  <a:cs typeface="Times New Roman" panose="02020603050405020304" pitchFamily="18" charset="0"/>
                <a:sym typeface="+mn-ea"/>
              </a:rPr>
              <a:t>提温馨提示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  <a:cs typeface="Times New Roman" panose="02020603050405020304" pitchFamily="18" charset="0"/>
                <a:sym typeface="+mn-ea"/>
              </a:rPr>
              <a:t>示</a:t>
            </a:r>
            <a:endParaRPr lang="zh-CN" altLang="en-US" sz="1400" dirty="0">
              <a:latin typeface="Arial" panose="020B0604020202020204" pitchFamily="34" charset="0"/>
              <a:ea typeface="微软雅黑" charset="-122"/>
            </a:endParaRPr>
          </a:p>
        </p:txBody>
      </p:sp>
      <p:pic>
        <p:nvPicPr>
          <p:cNvPr id="63491" name="Picture 4" descr="2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标题 1"/>
          <p:cNvSpPr>
            <a:spLocks noGrp="1"/>
          </p:cNvSpPr>
          <p:nvPr>
            <p:ph type="title"/>
          </p:nvPr>
        </p:nvSpPr>
        <p:spPr>
          <a:xfrm>
            <a:off x="785813" y="193675"/>
            <a:ext cx="7364412" cy="700088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     </a:t>
            </a:r>
            <a:r>
              <a:rPr lang="zh-CN" altLang="en-US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小学数学</a:t>
            </a:r>
            <a:r>
              <a:rPr lang="en-US" altLang="zh-CN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3</a:t>
            </a:r>
            <a:r>
              <a:rPr lang="zh-CN" altLang="en-US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坊学习标兵</a:t>
            </a:r>
            <a:r>
              <a:rPr lang="en-US" altLang="zh-CN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(17</a:t>
            </a:r>
            <a:r>
              <a:rPr lang="zh-CN" altLang="en-US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年</a:t>
            </a:r>
            <a:r>
              <a:rPr lang="en-US" altLang="zh-CN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9</a:t>
            </a:r>
            <a:r>
              <a:rPr lang="zh-CN" altLang="en-US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月</a:t>
            </a:r>
            <a:r>
              <a:rPr lang="en-US" altLang="zh-CN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20</a:t>
            </a:r>
            <a:r>
              <a:rPr lang="zh-CN" altLang="en-US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日）</a:t>
            </a:r>
          </a:p>
        </p:txBody>
      </p:sp>
      <p:pic>
        <p:nvPicPr>
          <p:cNvPr id="67586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Arial" charset="0"/>
              </a:rPr>
              <a:t>               </a:t>
            </a:r>
            <a:r>
              <a:rPr lang="zh-CN" altLang="en-US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有待提高的老师们，加油！！！</a:t>
            </a:r>
          </a:p>
        </p:txBody>
      </p:sp>
      <p:sp>
        <p:nvSpPr>
          <p:cNvPr id="68610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  <p:pic>
        <p:nvPicPr>
          <p:cNvPr id="68611" name="Picture 5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63538" y="1506538"/>
            <a:ext cx="836136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>
              <a:lnSpc>
                <a:spcPct val="15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1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b="1">
                <a:solidFill>
                  <a:srgbClr val="FF0000"/>
                </a:solidFill>
                <a:latin typeface="微软雅黑" pitchFamily="34" charset="-122"/>
              </a:rPr>
              <a:t>、</a:t>
            </a:r>
            <a:r>
              <a:rPr lang="zh-CN" altLang="en-US" sz="1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及时关注考核 参与研修活动</a:t>
            </a:r>
          </a:p>
          <a:p>
            <a:pPr indent="457200" eaLnBrk="0" hangingPunct="0">
              <a:lnSpc>
                <a:spcPct val="150000"/>
              </a:lnSpc>
              <a:spcBef>
                <a:spcPct val="50000"/>
              </a:spcBef>
              <a:buFont typeface="Arial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请各位参训教师及时了解项目首页“考核方案”。按照考核要求合理安排自己的研修时间并及时提交各类研修作品，同时积极参与平台研修活动，和同行共同交流分享。</a:t>
            </a:r>
            <a:endParaRPr lang="en-US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eaLnBrk="0" hangingPunct="0">
              <a:lnSpc>
                <a:spcPct val="150000"/>
              </a:lnSpc>
              <a:spcBef>
                <a:spcPct val="50000"/>
              </a:spcBef>
              <a:buFont typeface="Arial" charset="0"/>
              <a:buNone/>
            </a:pPr>
            <a:endParaRPr lang="en-US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  <a:buFont typeface="Arial" charset="0"/>
              <a:buNone/>
            </a:pPr>
            <a:r>
              <a:rPr lang="en-US" altLang="zh-CN" sz="1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b="1">
                <a:solidFill>
                  <a:srgbClr val="FF0000"/>
                </a:solidFill>
                <a:latin typeface="微软雅黑" pitchFamily="34" charset="-122"/>
              </a:rPr>
              <a:t>、</a:t>
            </a:r>
            <a:r>
              <a:rPr lang="zh-CN" altLang="en-US" sz="1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学习时间不更新怎么办？</a:t>
            </a:r>
          </a:p>
          <a:p>
            <a:pPr indent="457200">
              <a:lnSpc>
                <a:spcPct val="150000"/>
              </a:lnSpc>
              <a:buFont typeface="Arial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答：关于学习时间不更新的常见状况，平台给出了详细解决办法，发布在“常见问题答疑”版块。学员可根据自己的实际情况，按照提示进行操作。如果您操作之后依然无法更新时间，请致电客服。</a:t>
            </a:r>
          </a:p>
          <a:p>
            <a:pPr indent="457200" eaLnBrk="0" hangingPunct="0">
              <a:lnSpc>
                <a:spcPct val="150000"/>
              </a:lnSpc>
              <a:spcBef>
                <a:spcPct val="50000"/>
              </a:spcBef>
              <a:buFont typeface="Arial" charset="0"/>
              <a:buNone/>
            </a:pPr>
            <a:endParaRPr lang="zh-CN" altLang="en-US">
              <a:solidFill>
                <a:srgbClr val="33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9634" name="组 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1150" y="579438"/>
            <a:ext cx="130968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52400" y="316230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noProof="1">
                <a:ln w="25400">
                  <a:gradFill>
                    <a:gsLst>
                      <a:gs pos="0">
                        <a:srgbClr val="5B9BD5">
                          <a:lumMod val="5000"/>
                          <a:lumOff val="95000"/>
                        </a:srgbClr>
                      </a:gs>
                      <a:gs pos="80000">
                        <a:srgbClr val="44546A"/>
                      </a:gs>
                      <a:gs pos="70000">
                        <a:srgbClr val="E7E6E6">
                          <a:lumMod val="90000"/>
                        </a:srgbClr>
                      </a:gs>
                      <a:gs pos="51000">
                        <a:srgbClr val="E7E6E6">
                          <a:lumMod val="90000"/>
                        </a:srgbClr>
                      </a:gs>
                      <a:gs pos="60000">
                        <a:srgbClr val="FFFFFF"/>
                      </a:gs>
                      <a:gs pos="35000">
                        <a:srgbClr val="44546A"/>
                      </a:gs>
                      <a:gs pos="100000">
                        <a:srgbClr val="A5A5A5"/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微软雅黑" charset="-122"/>
                <a:ea typeface="微软雅黑" charset="-122"/>
              </a:rPr>
              <a:t>你知道吗？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5"/>
          <p:cNvSpPr>
            <a:spLocks noChangeArrowheads="1"/>
          </p:cNvSpPr>
          <p:nvPr/>
        </p:nvSpPr>
        <p:spPr bwMode="auto">
          <a:xfrm>
            <a:off x="520700" y="1322388"/>
            <a:ext cx="69659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>
              <a:lnSpc>
                <a:spcPct val="150000"/>
              </a:lnSpc>
              <a:spcBef>
                <a:spcPct val="50000"/>
              </a:spcBef>
              <a:buFont typeface="Arial" charset="0"/>
              <a:buNone/>
            </a:pPr>
            <a:r>
              <a:rPr lang="zh-CN" altLang="en-US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可爱的老师们，大家辛苦啦！在研修、工作两不误的情况下，请一定要注意下面的事情哦！</a:t>
            </a:r>
          </a:p>
          <a:p>
            <a:pPr indent="457200">
              <a:lnSpc>
                <a:spcPct val="15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合理安排作息时间，保持愉快的心情。</a:t>
            </a:r>
          </a:p>
          <a:p>
            <a:pPr indent="457200">
              <a:lnSpc>
                <a:spcPct val="15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劳逸结合，工作间隙注意适当休息，每工作一小时后休息</a:t>
            </a:r>
            <a:r>
              <a:rPr lang="en-US" altLang="zh-CN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分钟左右。</a:t>
            </a:r>
          </a:p>
          <a:p>
            <a:pPr indent="457200">
              <a:lnSpc>
                <a:spcPct val="15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电脑室内光线要适宜，保持正确的操作姿势。</a:t>
            </a:r>
          </a:p>
          <a:p>
            <a:pPr indent="457200">
              <a:lnSpc>
                <a:spcPct val="15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注意补充营养，多吃胡萝卜，白菜、豆芽、豆腐、红枣、橘子以及牛奶、鸡蛋、   瘦肉等食物。</a:t>
            </a:r>
          </a:p>
          <a:p>
            <a:pPr indent="457200">
              <a:lnSpc>
                <a:spcPct val="15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注意保持皮肤清洁，尤其是脸部和手的皮肤裸露处多清洁。</a:t>
            </a:r>
          </a:p>
          <a:p>
            <a:pPr indent="457200">
              <a:lnSpc>
                <a:spcPct val="15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16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可多喝绿茶、菊花茶，对眼睛疲劳、视力模糊有很好的疗效。</a:t>
            </a:r>
          </a:p>
        </p:txBody>
      </p:sp>
      <p:pic>
        <p:nvPicPr>
          <p:cNvPr id="70658" name="组 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6650" y="3990975"/>
            <a:ext cx="1309688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-287020" y="123825"/>
            <a:ext cx="6433185" cy="1198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7200" b="1" noProof="1">
                <a:ln w="25400" cmpd="sng">
                  <a:solidFill>
                    <a:srgbClr val="68C4A5">
                      <a:alpha val="94000"/>
                    </a:srgbClr>
                  </a:solidFill>
                  <a:prstDash val="solid"/>
                </a:ln>
                <a:blipFill>
                  <a:blip r:embed="rId3">
                    <a:alphaModFix amt="99000"/>
                  </a:blip>
                  <a:tile tx="139700" ty="0" sx="59000" sy="42000" flip="none" algn="b"/>
                </a:blipFill>
                <a:effectLst>
                  <a:glow rad="63500">
                    <a:srgbClr val="F1D66F">
                      <a:alpha val="37000"/>
                    </a:srgbClr>
                  </a:glow>
                </a:effectLst>
                <a:latin typeface="微软雅黑" charset="-122"/>
                <a:ea typeface="微软雅黑" charset="-122"/>
              </a:rPr>
              <a:t>5</a:t>
            </a:r>
            <a:r>
              <a:rPr lang="zh-CN" altLang="en-US" sz="7200" b="1" noProof="1">
                <a:ln w="25400" cmpd="sng">
                  <a:solidFill>
                    <a:srgbClr val="68C4A5">
                      <a:alpha val="94000"/>
                    </a:srgbClr>
                  </a:solidFill>
                  <a:prstDash val="solid"/>
                </a:ln>
                <a:blipFill>
                  <a:blip r:embed="rId3">
                    <a:alphaModFix amt="99000"/>
                  </a:blip>
                  <a:tile tx="139700" ty="0" sx="59000" sy="42000" flip="none" algn="b"/>
                </a:blipFill>
                <a:effectLst>
                  <a:glow rad="63500">
                    <a:srgbClr val="F1D66F">
                      <a:alpha val="37000"/>
                    </a:srgbClr>
                  </a:glow>
                </a:effectLst>
                <a:latin typeface="微软雅黑" charset="-122"/>
                <a:ea typeface="宋体" panose="02010600030101010101" pitchFamily="2" charset="-122"/>
              </a:rPr>
              <a:t>、</a:t>
            </a:r>
            <a:r>
              <a:rPr lang="zh-CN" altLang="en-US" sz="7200" b="1" noProof="1">
                <a:ln w="25400" cmpd="sng">
                  <a:solidFill>
                    <a:srgbClr val="68C4A5">
                      <a:alpha val="94000"/>
                    </a:srgbClr>
                  </a:solidFill>
                  <a:prstDash val="solid"/>
                </a:ln>
                <a:blipFill>
                  <a:blip r:embed="rId3">
                    <a:alphaModFix amt="99000"/>
                  </a:blip>
                  <a:tile tx="139700" ty="0" sx="59000" sy="42000" flip="none" algn="b"/>
                </a:blipFill>
                <a:effectLst>
                  <a:glow rad="63500">
                    <a:srgbClr val="F1D66F">
                      <a:alpha val="37000"/>
                    </a:srgbClr>
                  </a:glow>
                </a:effectLst>
                <a:latin typeface="微软雅黑" charset="-122"/>
                <a:ea typeface="微软雅黑" charset="-122"/>
              </a:rPr>
              <a:t>温馨提示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141413" y="1187450"/>
            <a:ext cx="7059612" cy="3938588"/>
          </a:xfrm>
        </p:spPr>
        <p:txBody>
          <a:bodyPr>
            <a:normAutofit fontScale="25000"/>
          </a:bodyPr>
          <a:lstStyle/>
          <a:p>
            <a:pPr marL="0" indent="0" eaLnBrk="1" fontAlgn="auto" hangingPunct="1">
              <a:lnSpc>
                <a:spcPts val="34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8800" noProof="1">
                <a:latin typeface="Tahoma" panose="020B0604030504040204" pitchFamily="34" charset="0"/>
                <a:sym typeface="+mn-ea"/>
              </a:rPr>
              <a:t>    </a:t>
            </a:r>
            <a:r>
              <a:rPr lang="zh-CN" altLang="en-US" sz="8800" noProof="1">
                <a:latin typeface="Tahoma" panose="020B0604030504040204" pitchFamily="34" charset="0"/>
                <a:sym typeface="+mn-ea"/>
              </a:rPr>
              <a:t>有一种学习，没有参与，你不会知道精彩纷呈；</a:t>
            </a:r>
            <a:endParaRPr lang="zh-CN" altLang="en-US" sz="8800" noProof="1"/>
          </a:p>
          <a:p>
            <a:pPr fontAlgn="auto">
              <a:lnSpc>
                <a:spcPts val="3400"/>
              </a:lnSpc>
              <a:spcAft>
                <a:spcPts val="0"/>
              </a:spcAft>
              <a:defRPr/>
            </a:pPr>
            <a:r>
              <a:rPr lang="zh-CN" altLang="en-US" sz="8800" noProof="1">
                <a:latin typeface="Tahoma" panose="020B0604030504040204" pitchFamily="34" charset="0"/>
                <a:sym typeface="+mn-ea"/>
              </a:rPr>
              <a:t>有一种平台，没有投入，你不会知道温馨如家；</a:t>
            </a:r>
            <a:endParaRPr lang="zh-CN" altLang="en-US" sz="8800" noProof="1"/>
          </a:p>
          <a:p>
            <a:pPr fontAlgn="auto">
              <a:lnSpc>
                <a:spcPts val="3400"/>
              </a:lnSpc>
              <a:spcAft>
                <a:spcPts val="0"/>
              </a:spcAft>
              <a:defRPr/>
            </a:pPr>
            <a:r>
              <a:rPr lang="zh-CN" altLang="en-US" sz="8800" noProof="1">
                <a:latin typeface="Tahoma" panose="020B0604030504040204" pitchFamily="34" charset="0"/>
                <a:sym typeface="+mn-ea"/>
              </a:rPr>
              <a:t>有一种交流，没有融入，你不会知道头脑风暴；</a:t>
            </a:r>
            <a:endParaRPr lang="zh-CN" altLang="en-US" sz="8800" noProof="1"/>
          </a:p>
          <a:p>
            <a:pPr fontAlgn="auto">
              <a:lnSpc>
                <a:spcPts val="3400"/>
              </a:lnSpc>
              <a:spcAft>
                <a:spcPts val="0"/>
              </a:spcAft>
              <a:defRPr/>
            </a:pPr>
            <a:r>
              <a:rPr lang="zh-CN" altLang="en-US" sz="8800" noProof="1">
                <a:latin typeface="Tahoma" panose="020B0604030504040204" pitchFamily="34" charset="0"/>
                <a:sym typeface="+mn-ea"/>
              </a:rPr>
              <a:t>有一种对话，没有深入，你不会知道豁然开朗；</a:t>
            </a:r>
            <a:endParaRPr lang="zh-CN" altLang="en-US" sz="8800" noProof="1"/>
          </a:p>
          <a:p>
            <a:pPr fontAlgn="auto">
              <a:lnSpc>
                <a:spcPts val="3400"/>
              </a:lnSpc>
              <a:spcAft>
                <a:spcPts val="0"/>
              </a:spcAft>
              <a:defRPr/>
            </a:pPr>
            <a:r>
              <a:rPr lang="zh-CN" altLang="en-US" sz="8800" noProof="1">
                <a:latin typeface="Tahoma" panose="020B0604030504040204" pitchFamily="34" charset="0"/>
                <a:sym typeface="+mn-ea"/>
              </a:rPr>
              <a:t>有一种苦累，没有体会，你不会知道痛并快乐；</a:t>
            </a:r>
            <a:endParaRPr lang="zh-CN" altLang="en-US" sz="8800" noProof="1"/>
          </a:p>
          <a:p>
            <a:pPr fontAlgn="auto">
              <a:lnSpc>
                <a:spcPts val="3400"/>
              </a:lnSpc>
              <a:spcAft>
                <a:spcPts val="0"/>
              </a:spcAft>
              <a:defRPr/>
            </a:pPr>
            <a:r>
              <a:rPr lang="zh-CN" altLang="en-US" sz="8800" noProof="1">
                <a:latin typeface="Tahoma" panose="020B0604030504040204" pitchFamily="34" charset="0"/>
                <a:sym typeface="+mn-ea"/>
              </a:rPr>
              <a:t>有一种信仰，没有执著，你不会知道任重道远。</a:t>
            </a:r>
            <a:endParaRPr lang="zh-CN" altLang="en-US" sz="8800" noProof="1"/>
          </a:p>
          <a:p>
            <a:pPr eaLnBrk="1" fontAlgn="auto" hangingPunct="1">
              <a:spcAft>
                <a:spcPts val="0"/>
              </a:spcAft>
              <a:defRPr/>
            </a:pPr>
            <a:endParaRPr lang="zh-CN" altLang="en-US" noProof="1"/>
          </a:p>
          <a:p>
            <a:pPr eaLnBrk="1" fontAlgn="auto" hangingPunct="1">
              <a:spcAft>
                <a:spcPts val="0"/>
              </a:spcAft>
              <a:defRPr/>
            </a:pPr>
            <a:endParaRPr lang="zh-CN" altLang="en-US" noProof="1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  </a:t>
            </a:r>
            <a:endParaRPr lang="zh-CN" altLang="en-US" sz="8800" noProof="1"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5590" y="80645"/>
            <a:ext cx="3855720" cy="11068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zh-CN" sz="6600" b="1" dirty="0">
                <a:blipFill>
                  <a:blip r:embed="rId4"/>
                  <a:tile tx="0" ty="0" sx="82000" sy="63000" flip="none" algn="br"/>
                </a:blip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卷尾寄语</a:t>
            </a:r>
          </a:p>
        </p:txBody>
      </p:sp>
      <p:sp>
        <p:nvSpPr>
          <p:cNvPr id="6" name="矩形 5"/>
          <p:cNvSpPr/>
          <p:nvPr/>
        </p:nvSpPr>
        <p:spPr>
          <a:xfrm>
            <a:off x="1141095" y="5125720"/>
            <a:ext cx="6671310" cy="1383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+mj-ea"/>
                <a:ea typeface="+mj-ea"/>
                <a:sym typeface="+mn-ea"/>
              </a:rPr>
              <a:t>让我们携手国培，共同学习，共同提高！</a:t>
            </a:r>
          </a:p>
          <a:p>
            <a:pPr algn="ctr" fontAlgn="auto">
              <a:buFont typeface="Arial" panose="020B0604020202020204" pitchFamily="34" charset="0"/>
              <a:buNone/>
              <a:defRPr/>
            </a:pPr>
            <a:endParaRPr lang="zh-CN" altLang="en-US" sz="2800" b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+mj-ea"/>
                <a:ea typeface="+mj-ea"/>
                <a:sym typeface="+mn-ea"/>
              </a:rPr>
              <a:t>愿每位老师学习快乐，学有所获！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21509"/>
          <p:cNvSpPr txBox="1"/>
          <p:nvPr/>
        </p:nvSpPr>
        <p:spPr>
          <a:xfrm>
            <a:off x="4800600" y="1219200"/>
            <a:ext cx="236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3" name="矩形 21512"/>
          <p:cNvSpPr>
            <a:spLocks noTextEdit="1"/>
          </p:cNvSpPr>
          <p:nvPr/>
        </p:nvSpPr>
        <p:spPr>
          <a:xfrm flipH="1">
            <a:off x="9671050" y="3729038"/>
            <a:ext cx="107950" cy="398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u="sng" noProof="1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4000" b="1" u="sng" noProof="1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、温馨提示</a:t>
            </a:r>
          </a:p>
        </p:txBody>
      </p:sp>
      <p:sp>
        <p:nvSpPr>
          <p:cNvPr id="52227" name="矩形 21520"/>
          <p:cNvSpPr>
            <a:spLocks noChangeArrowheads="1" noChangeShapeType="1" noTextEdit="1"/>
          </p:cNvSpPr>
          <p:nvPr/>
        </p:nvSpPr>
        <p:spPr bwMode="auto">
          <a:xfrm>
            <a:off x="3124200" y="747713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b="1" kern="10" normalizeH="1">
              <a:ln w="9525">
                <a:noFill/>
                <a:round/>
                <a:headEnd/>
                <a:tailEnd/>
              </a:ln>
              <a:effectLst>
                <a:outerShdw dist="19049" dir="2700000" algn="tl" rotWithShape="0">
                  <a:schemeClr val="tx1">
                    <a:alpha val="39998"/>
                  </a:scheme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4775" y="4711700"/>
            <a:ext cx="379412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u="sng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6</a:t>
            </a:r>
            <a:r>
              <a:rPr lang="zh-CN" altLang="en-US" sz="4000" b="1" u="sng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、卷尾寄语</a:t>
            </a:r>
          </a:p>
        </p:txBody>
      </p:sp>
      <p:sp>
        <p:nvSpPr>
          <p:cNvPr id="12" name="矩形 11"/>
          <p:cNvSpPr/>
          <p:nvPr/>
        </p:nvSpPr>
        <p:spPr>
          <a:xfrm>
            <a:off x="2192019" y="1049019"/>
            <a:ext cx="2992120" cy="70675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u="sng" noProof="1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4000" b="1" u="sng" noProof="1">
                <a:solidFill>
                  <a:srgbClr val="FF0000"/>
                </a:solidFill>
                <a:latin typeface="+mj-ea"/>
                <a:ea typeface="+mj-ea"/>
              </a:rPr>
              <a:t>、卷首寄语</a:t>
            </a:r>
          </a:p>
        </p:txBody>
      </p:sp>
      <p:sp>
        <p:nvSpPr>
          <p:cNvPr id="16" name="矩形 15"/>
          <p:cNvSpPr/>
          <p:nvPr/>
        </p:nvSpPr>
        <p:spPr>
          <a:xfrm>
            <a:off x="38100" y="748030"/>
            <a:ext cx="2510790" cy="452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normalizeH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normalizeH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报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normalizeH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normalizeH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录</a:t>
            </a:r>
          </a:p>
        </p:txBody>
      </p:sp>
      <p:sp>
        <p:nvSpPr>
          <p:cNvPr id="18" name="矩形 17"/>
          <p:cNvSpPr/>
          <p:nvPr/>
        </p:nvSpPr>
        <p:spPr>
          <a:xfrm>
            <a:off x="2549525" y="1898650"/>
            <a:ext cx="3825875" cy="692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6000" b="1" u="sng" baseline="3000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2</a:t>
            </a:r>
            <a:r>
              <a:rPr lang="zh-CN" altLang="en-US" sz="6000" b="1" u="sng" baseline="3000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、研修计划</a:t>
            </a:r>
          </a:p>
        </p:txBody>
      </p:sp>
      <p:sp>
        <p:nvSpPr>
          <p:cNvPr id="19" name="矩形 18"/>
          <p:cNvSpPr/>
          <p:nvPr/>
        </p:nvSpPr>
        <p:spPr>
          <a:xfrm>
            <a:off x="4900613" y="4005263"/>
            <a:ext cx="2992437" cy="7064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u="sng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5</a:t>
            </a:r>
            <a:r>
              <a:rPr lang="zh-CN" altLang="en-US" sz="4000" b="1" u="sng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、温馨提示</a:t>
            </a:r>
          </a:p>
        </p:txBody>
      </p:sp>
      <p:sp>
        <p:nvSpPr>
          <p:cNvPr id="20" name="矩形 19"/>
          <p:cNvSpPr/>
          <p:nvPr/>
        </p:nvSpPr>
        <p:spPr>
          <a:xfrm>
            <a:off x="4271963" y="3176588"/>
            <a:ext cx="2990850" cy="7064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u="sng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4</a:t>
            </a:r>
            <a:r>
              <a:rPr lang="zh-CN" altLang="en-US" sz="4000" b="1" u="sng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、学情统计</a:t>
            </a:r>
          </a:p>
        </p:txBody>
      </p:sp>
      <p:sp>
        <p:nvSpPr>
          <p:cNvPr id="3" name="矩形 2"/>
          <p:cNvSpPr/>
          <p:nvPr/>
        </p:nvSpPr>
        <p:spPr>
          <a:xfrm>
            <a:off x="3492500" y="2470150"/>
            <a:ext cx="3151188" cy="706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3</a:t>
            </a:r>
            <a:r>
              <a:rPr lang="zh-CN" altLang="en-US" sz="40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、考核要求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矩形 13385"/>
          <p:cNvSpPr>
            <a:spLocks noChangeArrowheads="1"/>
          </p:cNvSpPr>
          <p:nvPr/>
        </p:nvSpPr>
        <p:spPr bwMode="auto">
          <a:xfrm>
            <a:off x="838200" y="2801938"/>
            <a:ext cx="7404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>
              <a:buFont typeface="Arial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方正隶书简体"/>
                <a:ea typeface="方正隶书简体"/>
                <a:cs typeface="方正隶书简体"/>
              </a:rPr>
              <a:t>   </a:t>
            </a:r>
          </a:p>
        </p:txBody>
      </p:sp>
      <p:sp>
        <p:nvSpPr>
          <p:cNvPr id="53250" name="文本框 1"/>
          <p:cNvSpPr txBox="1">
            <a:spLocks noChangeArrowheads="1"/>
          </p:cNvSpPr>
          <p:nvPr/>
        </p:nvSpPr>
        <p:spPr bwMode="auto">
          <a:xfrm>
            <a:off x="222250" y="958850"/>
            <a:ext cx="86233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宋体" charset="-122"/>
              </a:rPr>
              <a:t>        2017</a:t>
            </a:r>
            <a:r>
              <a:rPr lang="zh-CN" altLang="en-US" sz="2000">
                <a:latin typeface="宋体" charset="-122"/>
              </a:rPr>
              <a:t>年</a:t>
            </a:r>
            <a:r>
              <a:rPr lang="en-US" altLang="zh-CN" sz="2000">
                <a:latin typeface="宋体" charset="-122"/>
              </a:rPr>
              <a:t>8</a:t>
            </a:r>
            <a:r>
              <a:rPr lang="zh-CN" altLang="en-US" sz="2000">
                <a:latin typeface="宋体" charset="-122"/>
              </a:rPr>
              <a:t>月</a:t>
            </a:r>
            <a:r>
              <a:rPr lang="en-US" altLang="zh-CN" sz="2000">
                <a:latin typeface="宋体" charset="-122"/>
              </a:rPr>
              <a:t>21</a:t>
            </a:r>
            <a:r>
              <a:rPr lang="zh-CN" altLang="en-US" sz="2000">
                <a:latin typeface="宋体" charset="-122"/>
              </a:rPr>
              <a:t>日</a:t>
            </a:r>
            <a:r>
              <a:rPr lang="en-US" altLang="zh-CN" sz="2000" b="1">
                <a:latin typeface="宋体" charset="-122"/>
              </a:rPr>
              <a:t>2017</a:t>
            </a:r>
            <a:r>
              <a:rPr lang="zh-CN" altLang="en-US" sz="2000" b="1">
                <a:latin typeface="宋体" charset="-122"/>
              </a:rPr>
              <a:t>项目县教师网络研修与校本研修整合培训（随县）</a:t>
            </a:r>
            <a:r>
              <a:rPr lang="zh-CN" altLang="en-US" sz="2000">
                <a:latin typeface="宋体" charset="-122"/>
              </a:rPr>
              <a:t>拉开帷幕。大雨滂沱，水流成河。雨天湿滑，却阻挡不住老师们研修的热情；路途迢遥，阻隔不了老师们充电的渴望。是什么在支撑着大家？</a:t>
            </a:r>
          </a:p>
          <a:p>
            <a:r>
              <a:rPr lang="zh-CN" altLang="en-US" sz="2000">
                <a:latin typeface="宋体" charset="-122"/>
              </a:rPr>
              <a:t>有一种精神叫“敬业”，“为伊消得人憔悴，衣带渐宽终不悔”。</a:t>
            </a:r>
          </a:p>
          <a:p>
            <a:r>
              <a:rPr lang="zh-CN" altLang="en-US" sz="2000">
                <a:latin typeface="宋体" charset="-122"/>
              </a:rPr>
              <a:t>有一种力量叫“坚持”，“既然选择了远方，便只顾风雨兼程”。</a:t>
            </a:r>
          </a:p>
          <a:p>
            <a:r>
              <a:rPr lang="zh-CN" altLang="en-US" sz="2000">
                <a:latin typeface="宋体" charset="-122"/>
              </a:rPr>
              <a:t>有一种激情叫“追求”，“路漫漫其修远兮，吾将上下而求索”。</a:t>
            </a:r>
          </a:p>
          <a:p>
            <a:r>
              <a:rPr lang="zh-CN" altLang="en-US" sz="2000">
                <a:latin typeface="宋体" charset="-122"/>
              </a:rPr>
              <a:t>研修，是成长的平台，汲取专家智慧，获得心灵成长，岂能错过？</a:t>
            </a:r>
          </a:p>
          <a:p>
            <a:r>
              <a:rPr lang="zh-CN" altLang="en-US" sz="2000">
                <a:latin typeface="宋体" charset="-122"/>
              </a:rPr>
              <a:t>人如树。既要承受温暖的阳光，也要承受风雨的洗礼。</a:t>
            </a:r>
          </a:p>
          <a:p>
            <a:r>
              <a:rPr lang="zh-CN" altLang="en-US" sz="2000">
                <a:latin typeface="宋体" charset="-122"/>
              </a:rPr>
              <a:t>在风雨中，叶子一片片地张开，花朵一枝枝地绽放，果实酝酿成希望的色彩、醉人的收成。</a:t>
            </a:r>
          </a:p>
          <a:p>
            <a:r>
              <a:rPr lang="zh-CN" altLang="en-US" sz="2000">
                <a:latin typeface="宋体" charset="-122"/>
              </a:rPr>
              <a:t>成长、蜕变，从研修路上的那一刻开始。</a:t>
            </a:r>
          </a:p>
          <a:p>
            <a:r>
              <a:rPr lang="zh-CN" altLang="en-US" sz="2000">
                <a:latin typeface="宋体" charset="-122"/>
              </a:rPr>
              <a:t>走过风雨，走过泥泞，定将收获鲜花硕果。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508000" y="28575"/>
            <a:ext cx="4597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5B9BD5">
                      <a:alpha val="32000"/>
                      <a:lumMod val="50000"/>
                    </a:srgbClr>
                  </a:outerShdw>
                </a:effectLst>
                <a:latin typeface="+mj-ea"/>
                <a:ea typeface="+mj-ea"/>
                <a:sym typeface="+mn-ea"/>
              </a:rPr>
              <a:t>1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5B9BD5">
                      <a:alpha val="32000"/>
                      <a:lumMod val="50000"/>
                    </a:srgbClr>
                  </a:outerShdw>
                </a:effectLst>
                <a:latin typeface="+mj-ea"/>
                <a:ea typeface="+mj-ea"/>
                <a:sym typeface="+mn-ea"/>
              </a:rPr>
              <a:t>、卷首寄语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8093" y="25695"/>
            <a:ext cx="4432300" cy="10147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6000" b="1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6000" b="1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、研修计划</a:t>
            </a:r>
          </a:p>
        </p:txBody>
      </p:sp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500063" y="1144588"/>
            <a:ext cx="8643937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1313"/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一、指导思想</a:t>
            </a:r>
          </a:p>
          <a:p>
            <a:pPr indent="341313" eaLnBrk="0" hangingPunct="0"/>
            <a:r>
              <a:rPr lang="en-US" altLang="zh-CN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   </a:t>
            </a:r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根据上级文件的相关要求，为让我们随县小学数学</a:t>
            </a:r>
            <a:r>
              <a:rPr lang="en-US" altLang="zh-CN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6</a:t>
            </a:r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班的每一位老师在专家教授的指导下更新教育观念，拓宽教学视野，提高教学能力，科研能力，促使自己专业化发展，学有所得，学有所获。特制订本计划，希望大家能够积极参加学习。</a:t>
            </a:r>
          </a:p>
          <a:p>
            <a:pPr indent="341313" eaLnBrk="0" hangingPunct="0"/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二、学习目标</a:t>
            </a:r>
          </a:p>
          <a:p>
            <a:pPr indent="341313" eaLnBrk="0" hangingPunct="0"/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   圆满完成本次国培计划学习，学习率、合格率均达到</a:t>
            </a:r>
            <a:r>
              <a:rPr lang="en-US" altLang="zh-CN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100%</a:t>
            </a:r>
            <a:r>
              <a:rPr lang="zh-CN" altLang="en-US" sz="2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。希望通过此次培训能够出现和生成更多优质教育资源和教学案例。促使教师信息技术和学科教学更好地融合，信息技术应用能力能进一步提高。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263650"/>
            <a:ext cx="8929688" cy="5786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CN" altLang="en-US" dirty="0" smtClean="0">
                <a:solidFill>
                  <a:srgbClr val="FF0066"/>
                </a:solidFill>
              </a:rPr>
              <a:t> </a:t>
            </a:r>
            <a:r>
              <a:rPr lang="zh-CN" altLang="en-US" b="1" dirty="0" smtClean="0">
                <a:solidFill>
                  <a:srgbClr val="FF0066"/>
                </a:solidFill>
                <a:latin typeface="+mj-ea"/>
              </a:rPr>
              <a:t>三、具体措施</a:t>
            </a:r>
            <a:endParaRPr lang="en-US" altLang="zh-CN" b="1" dirty="0" smtClean="0">
              <a:solidFill>
                <a:srgbClr val="FF0066"/>
              </a:solidFill>
              <a:latin typeface="+mj-ea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CN" b="1" dirty="0" smtClean="0">
                <a:solidFill>
                  <a:srgbClr val="FF0066"/>
                </a:solidFill>
                <a:latin typeface="+mj-ea"/>
              </a:rPr>
              <a:t>1</a:t>
            </a:r>
            <a:r>
              <a:rPr lang="zh-CN" altLang="en-US" b="1" dirty="0" smtClean="0">
                <a:solidFill>
                  <a:srgbClr val="FF0066"/>
                </a:solidFill>
                <a:latin typeface="+mj-ea"/>
              </a:rPr>
              <a:t>、妥善安排学习和工作时间，做到双赢。</a:t>
            </a:r>
            <a:endParaRPr lang="en-US" altLang="zh-CN" b="1" dirty="0" smtClean="0">
              <a:solidFill>
                <a:srgbClr val="FF0066"/>
              </a:solidFill>
              <a:latin typeface="+mj-ea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CN" b="1" dirty="0" smtClean="0">
                <a:solidFill>
                  <a:srgbClr val="FF0066"/>
                </a:solidFill>
                <a:latin typeface="+mj-ea"/>
              </a:rPr>
              <a:t>2</a:t>
            </a:r>
            <a:r>
              <a:rPr lang="zh-CN" altLang="en-US" b="1" dirty="0" smtClean="0">
                <a:solidFill>
                  <a:srgbClr val="FF0066"/>
                </a:solidFill>
                <a:latin typeface="+mj-ea"/>
              </a:rPr>
              <a:t>、按时按质完成阶段性学习任务，包括视频课程及作业。</a:t>
            </a:r>
            <a:endParaRPr lang="en-US" altLang="zh-CN" b="1" dirty="0" smtClean="0">
              <a:solidFill>
                <a:srgbClr val="FF0066"/>
              </a:solidFill>
              <a:latin typeface="+mj-ea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CN" b="1" dirty="0" smtClean="0">
                <a:solidFill>
                  <a:srgbClr val="FF0066"/>
                </a:solidFill>
                <a:latin typeface="+mj-ea"/>
              </a:rPr>
              <a:t>3</a:t>
            </a:r>
            <a:r>
              <a:rPr lang="zh-CN" altLang="en-US" b="1" dirty="0" smtClean="0">
                <a:solidFill>
                  <a:srgbClr val="FF0066"/>
                </a:solidFill>
                <a:latin typeface="+mj-ea"/>
              </a:rPr>
              <a:t>、积极</a:t>
            </a:r>
            <a:r>
              <a:rPr lang="zh-CN" altLang="en-US" b="1" dirty="0">
                <a:solidFill>
                  <a:srgbClr val="FF0066"/>
                </a:solidFill>
                <a:latin typeface="+mj-ea"/>
              </a:rPr>
              <a:t>参与各种研讨活动，积极发表自己的</a:t>
            </a:r>
            <a:r>
              <a:rPr lang="zh-CN" altLang="en-US" b="1" dirty="0" smtClean="0">
                <a:solidFill>
                  <a:srgbClr val="FF0066"/>
                </a:solidFill>
                <a:latin typeface="+mj-ea"/>
              </a:rPr>
              <a:t>观点，积极撰写研修日志。</a:t>
            </a:r>
            <a:endParaRPr lang="en-US" altLang="zh-CN" b="1" dirty="0" smtClean="0">
              <a:solidFill>
                <a:srgbClr val="FF0066"/>
              </a:solidFill>
              <a:latin typeface="+mj-ea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CN" b="1" dirty="0" smtClean="0">
                <a:solidFill>
                  <a:srgbClr val="FF0066"/>
                </a:solidFill>
                <a:latin typeface="+mj-ea"/>
              </a:rPr>
              <a:t>4</a:t>
            </a:r>
            <a:r>
              <a:rPr lang="zh-CN" altLang="en-US" b="1" dirty="0" smtClean="0">
                <a:solidFill>
                  <a:srgbClr val="FF0066"/>
                </a:solidFill>
                <a:latin typeface="+mj-ea"/>
              </a:rPr>
              <a:t>、学以致用，设计出好的课件和案例，让信息技术和学科教学更好的融合。</a:t>
            </a:r>
            <a:endParaRPr lang="en-US" altLang="zh-CN" b="1" dirty="0" smtClean="0">
              <a:solidFill>
                <a:srgbClr val="FF0066"/>
              </a:solidFill>
              <a:latin typeface="+mj-ea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190" y="245745"/>
            <a:ext cx="5598795" cy="11068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、考核要求</a:t>
            </a:r>
          </a:p>
        </p:txBody>
      </p:sp>
      <p:sp>
        <p:nvSpPr>
          <p:cNvPr id="58370" name="内容占位符 6"/>
          <p:cNvSpPr>
            <a:spLocks noGrp="1"/>
          </p:cNvSpPr>
          <p:nvPr>
            <p:ph idx="1"/>
          </p:nvPr>
        </p:nvSpPr>
        <p:spPr>
          <a:xfrm>
            <a:off x="376238" y="1250950"/>
            <a:ext cx="8858250" cy="5286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latin typeface="Arial" charset="0"/>
              </a:rPr>
              <a:t>          本次研修学员的考核分为五项内容。</a:t>
            </a:r>
            <a:endParaRPr lang="en-US" altLang="zh-CN" sz="280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zh-CN" altLang="en-US" sz="2800" smtClean="0">
                <a:latin typeface="Arial" charset="0"/>
              </a:rPr>
              <a:t>         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22288" y="2052638"/>
          <a:ext cx="8226425" cy="429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0455"/>
                <a:gridCol w="4296410"/>
                <a:gridCol w="741045"/>
                <a:gridCol w="2087880"/>
              </a:tblGrid>
              <a:tr h="206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考核内容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考核标准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满分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考核形式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</a:tr>
              <a:tr h="601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课程学习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依据任务学习网络课程，累计学习时间大于等于</a:t>
                      </a:r>
                      <a:r>
                        <a:rPr lang="en-US" sz="1000" kern="100">
                          <a:effectLst/>
                        </a:rPr>
                        <a:t>900</a:t>
                      </a:r>
                      <a:r>
                        <a:rPr lang="zh-CN" sz="1000" kern="100">
                          <a:effectLst/>
                        </a:rPr>
                        <a:t>分钟，满分</a:t>
                      </a:r>
                      <a:r>
                        <a:rPr lang="en-US" sz="1000" kern="100">
                          <a:effectLst/>
                        </a:rPr>
                        <a:t>30</a:t>
                      </a:r>
                      <a:r>
                        <a:rPr lang="zh-CN" sz="1000" kern="100">
                          <a:effectLst/>
                        </a:rPr>
                        <a:t>分。若实际学习时间小于</a:t>
                      </a:r>
                      <a:r>
                        <a:rPr lang="en-US" sz="1000" kern="100">
                          <a:effectLst/>
                        </a:rPr>
                        <a:t>900</a:t>
                      </a:r>
                      <a:r>
                        <a:rPr lang="zh-CN" sz="1000" kern="100">
                          <a:effectLst/>
                        </a:rPr>
                        <a:t>分钟则此项考核成绩</a:t>
                      </a:r>
                      <a:r>
                        <a:rPr lang="en-US" sz="1000" kern="100">
                          <a:effectLst/>
                        </a:rPr>
                        <a:t>=</a:t>
                      </a:r>
                      <a:r>
                        <a:rPr lang="zh-CN" sz="1000" kern="100">
                          <a:effectLst/>
                        </a:rPr>
                        <a:t>实际学习时间</a:t>
                      </a:r>
                      <a:r>
                        <a:rPr lang="en-US" sz="1000" kern="100">
                          <a:effectLst/>
                        </a:rPr>
                        <a:t>/900</a:t>
                      </a:r>
                      <a:r>
                        <a:rPr lang="zh-CN" sz="1000" kern="100">
                          <a:effectLst/>
                        </a:rPr>
                        <a:t>（分钟）</a:t>
                      </a:r>
                      <a:r>
                        <a:rPr lang="en-US" sz="1000" kern="100">
                          <a:effectLst/>
                        </a:rPr>
                        <a:t>*30</a:t>
                      </a:r>
                      <a:r>
                        <a:rPr lang="zh-CN" sz="1000" kern="100">
                          <a:effectLst/>
                        </a:rPr>
                        <a:t>分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30</a:t>
                      </a:r>
                      <a:r>
                        <a:rPr lang="zh-CN" sz="1000" kern="100">
                          <a:effectLst/>
                        </a:rPr>
                        <a:t>分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过程性评价</a:t>
                      </a:r>
                      <a:endParaRPr lang="zh-CN" sz="9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（平台自动统计）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</a:tr>
              <a:tr h="8142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论坛研讨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在论坛中发布不少于</a:t>
                      </a:r>
                      <a:r>
                        <a:rPr lang="en-US" sz="1000" kern="100">
                          <a:effectLst/>
                        </a:rPr>
                        <a:t>5</a:t>
                      </a:r>
                      <a:r>
                        <a:rPr lang="zh-CN" sz="1000" kern="100">
                          <a:effectLst/>
                        </a:rPr>
                        <a:t>分主题贴及不少于</a:t>
                      </a:r>
                      <a:r>
                        <a:rPr lang="en-US" sz="1000" kern="100">
                          <a:effectLst/>
                        </a:rPr>
                        <a:t>10</a:t>
                      </a:r>
                      <a:r>
                        <a:rPr lang="zh-CN" sz="1000" kern="100">
                          <a:effectLst/>
                        </a:rPr>
                        <a:t>个回复贴；发表一个主题帖得</a:t>
                      </a:r>
                      <a:r>
                        <a:rPr lang="en-US" sz="1000" kern="100">
                          <a:effectLst/>
                        </a:rPr>
                        <a:t>1</a:t>
                      </a:r>
                      <a:r>
                        <a:rPr lang="zh-CN" sz="1000" kern="100">
                          <a:effectLst/>
                        </a:rPr>
                        <a:t>分，回复一个帖子得</a:t>
                      </a:r>
                      <a:r>
                        <a:rPr lang="en-US" sz="1000" kern="100">
                          <a:effectLst/>
                        </a:rPr>
                        <a:t>0.5</a:t>
                      </a:r>
                      <a:r>
                        <a:rPr lang="zh-CN" sz="1000" kern="100">
                          <a:effectLst/>
                        </a:rPr>
                        <a:t>分。此项满分</a:t>
                      </a:r>
                      <a:r>
                        <a:rPr lang="en-US" sz="1000" kern="100">
                          <a:effectLst/>
                        </a:rPr>
                        <a:t>10</a:t>
                      </a:r>
                      <a:r>
                        <a:rPr lang="zh-CN" sz="1000" kern="100">
                          <a:effectLst/>
                        </a:rPr>
                        <a:t>分。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15</a:t>
                      </a:r>
                      <a:r>
                        <a:rPr lang="zh-CN" sz="1000" kern="100">
                          <a:effectLst/>
                        </a:rPr>
                        <a:t>分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过程性评价</a:t>
                      </a:r>
                      <a:endParaRPr lang="zh-CN" sz="9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（平台自动统计）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</a:tr>
              <a:tr h="803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研修作业</a:t>
                      </a:r>
                      <a:endParaRPr lang="zh-CN" sz="9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提交一篇研修作业，提交得</a:t>
                      </a:r>
                      <a:r>
                        <a:rPr lang="en-US" sz="1000" kern="100">
                          <a:effectLst/>
                        </a:rPr>
                        <a:t>7</a:t>
                      </a:r>
                      <a:r>
                        <a:rPr lang="zh-CN" sz="1000" kern="100">
                          <a:effectLst/>
                        </a:rPr>
                        <a:t>分，被批阅为“优秀”加</a:t>
                      </a:r>
                      <a:r>
                        <a:rPr lang="en-US" sz="1000" kern="100">
                          <a:effectLst/>
                        </a:rPr>
                        <a:t>8</a:t>
                      </a:r>
                      <a:r>
                        <a:rPr lang="zh-CN" sz="1000" kern="100">
                          <a:effectLst/>
                        </a:rPr>
                        <a:t>分，“良好”加</a:t>
                      </a:r>
                      <a:r>
                        <a:rPr lang="en-US" sz="1000" kern="100">
                          <a:effectLst/>
                        </a:rPr>
                        <a:t>5</a:t>
                      </a:r>
                      <a:r>
                        <a:rPr lang="zh-CN" sz="1000" kern="100">
                          <a:effectLst/>
                        </a:rPr>
                        <a:t>分，“合格”加</a:t>
                      </a:r>
                      <a:r>
                        <a:rPr lang="en-US" sz="1000" kern="100">
                          <a:effectLst/>
                        </a:rPr>
                        <a:t>3</a:t>
                      </a:r>
                      <a:r>
                        <a:rPr lang="zh-CN" sz="1000" kern="100">
                          <a:effectLst/>
                        </a:rPr>
                        <a:t>分，“不合格”不加分，未提交不得分。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15</a:t>
                      </a:r>
                      <a:r>
                        <a:rPr lang="zh-CN" sz="1000" kern="100">
                          <a:effectLst/>
                        </a:rPr>
                        <a:t>分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过程性评价</a:t>
                      </a:r>
                      <a:endParaRPr lang="zh-CN" sz="9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（研修组长批阅）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</a:tr>
              <a:tr h="814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参加研修活动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根据第一次提交作业内容进行二次研磨，完成一节精品课，即完成一个研修活动，</a:t>
                      </a:r>
                      <a:r>
                        <a:rPr lang="en-US" sz="1000" kern="100">
                          <a:effectLst/>
                        </a:rPr>
                        <a:t>1</a:t>
                      </a:r>
                      <a:r>
                        <a:rPr lang="zh-CN" sz="1000" kern="100">
                          <a:effectLst/>
                        </a:rPr>
                        <a:t>个活动即得</a:t>
                      </a:r>
                      <a:r>
                        <a:rPr lang="en-US" sz="1000" kern="100">
                          <a:effectLst/>
                        </a:rPr>
                        <a:t>7</a:t>
                      </a:r>
                      <a:r>
                        <a:rPr lang="zh-CN" sz="1000" kern="100">
                          <a:effectLst/>
                        </a:rPr>
                        <a:t>分，该活动被批阅为“优秀”加</a:t>
                      </a:r>
                      <a:r>
                        <a:rPr lang="en-US" sz="1000" kern="100">
                          <a:effectLst/>
                        </a:rPr>
                        <a:t>8</a:t>
                      </a:r>
                      <a:r>
                        <a:rPr lang="zh-CN" sz="1000" kern="100">
                          <a:effectLst/>
                        </a:rPr>
                        <a:t>分，“良好”加</a:t>
                      </a:r>
                      <a:r>
                        <a:rPr lang="en-US" sz="1000" kern="100">
                          <a:effectLst/>
                        </a:rPr>
                        <a:t>5</a:t>
                      </a:r>
                      <a:r>
                        <a:rPr lang="zh-CN" sz="1000" kern="100">
                          <a:effectLst/>
                        </a:rPr>
                        <a:t>分，“合格”加</a:t>
                      </a:r>
                      <a:r>
                        <a:rPr lang="en-US" sz="1000" kern="100">
                          <a:effectLst/>
                        </a:rPr>
                        <a:t>3</a:t>
                      </a:r>
                      <a:r>
                        <a:rPr lang="zh-CN" sz="1000" kern="100">
                          <a:effectLst/>
                        </a:rPr>
                        <a:t>分，“不合格”不加分，未参与不得分。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15</a:t>
                      </a:r>
                      <a:r>
                        <a:rPr lang="zh-CN" sz="1000" kern="100">
                          <a:effectLst/>
                        </a:rPr>
                        <a:t>分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线下交流线上参与（研修组长批阅）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</a:tr>
              <a:tr h="10529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校本研修成果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培训中、后期成果提交：结合线上学习和校本实践于培训中期提交一份个人研修成果，可根据所教学科优秀课提交（必须为微课类、</a:t>
                      </a:r>
                      <a:r>
                        <a:rPr lang="en-US" sz="1000" kern="100">
                          <a:effectLst/>
                        </a:rPr>
                        <a:t>PPT</a:t>
                      </a:r>
                      <a:r>
                        <a:rPr lang="zh-CN" sz="1000" kern="100">
                          <a:effectLst/>
                        </a:rPr>
                        <a:t>课件类）。每篇成果提交得</a:t>
                      </a:r>
                      <a:r>
                        <a:rPr lang="en-US" sz="1000" kern="100">
                          <a:effectLst/>
                        </a:rPr>
                        <a:t>15</a:t>
                      </a:r>
                      <a:r>
                        <a:rPr lang="zh-CN" sz="1000" kern="100">
                          <a:effectLst/>
                        </a:rPr>
                        <a:t>分，被批阅为“优秀”加</a:t>
                      </a:r>
                      <a:r>
                        <a:rPr lang="en-US" sz="1000" kern="100">
                          <a:effectLst/>
                        </a:rPr>
                        <a:t>15</a:t>
                      </a:r>
                      <a:r>
                        <a:rPr lang="zh-CN" sz="1000" kern="100">
                          <a:effectLst/>
                        </a:rPr>
                        <a:t>分，“良好”加</a:t>
                      </a:r>
                      <a:r>
                        <a:rPr lang="en-US" sz="1000" kern="100">
                          <a:effectLst/>
                        </a:rPr>
                        <a:t>10</a:t>
                      </a:r>
                      <a:r>
                        <a:rPr lang="zh-CN" sz="1000" kern="100">
                          <a:effectLst/>
                        </a:rPr>
                        <a:t>分，“合格”加</a:t>
                      </a:r>
                      <a:r>
                        <a:rPr lang="en-US" sz="1000" kern="100">
                          <a:effectLst/>
                        </a:rPr>
                        <a:t>5</a:t>
                      </a:r>
                      <a:r>
                        <a:rPr lang="zh-CN" sz="1000" kern="100">
                          <a:effectLst/>
                        </a:rPr>
                        <a:t>分，“不合格”不加分，未提交不得分。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30</a:t>
                      </a:r>
                      <a:r>
                        <a:rPr lang="zh-CN" sz="1000" kern="100">
                          <a:effectLst/>
                        </a:rPr>
                        <a:t>分</a:t>
                      </a:r>
                      <a:endParaRPr lang="zh-CN" sz="9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线下实践线上提交（研修组长批阅）</a:t>
                      </a:r>
                      <a:endParaRPr lang="zh-CN" sz="9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302" marR="58302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/>
          <p:nvPr/>
        </p:nvSpPr>
        <p:spPr>
          <a:xfrm>
            <a:off x="149860" y="169545"/>
            <a:ext cx="438467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5400" b="1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4</a:t>
            </a:r>
            <a:r>
              <a:rPr lang="zh-CN" altLang="en-US" sz="5400" b="1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、学情统计</a:t>
            </a:r>
            <a:endParaRPr lang="zh-CN" altLang="en-US" sz="5400" b="1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zh-CN" altLang="en-US" sz="5400" b="1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5939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07338" cy="6016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黑体" panose="02010600030101010101" pitchFamily="2" charset="-122"/>
                <a:cs typeface="Times New Roman" panose="02020603050405020304" pitchFamily="18" charset="0"/>
                <a:sym typeface="+mn-ea"/>
              </a:rPr>
              <a:t>温馨提示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2900" y="788988"/>
            <a:ext cx="1250950" cy="736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  <a:cs typeface="Times New Roman" panose="02020603050405020304" pitchFamily="18" charset="0"/>
                <a:sym typeface="+mn-ea"/>
              </a:rPr>
              <a:t>温馨温馨提示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  <a:cs typeface="Times New Roman" panose="02020603050405020304" pitchFamily="18" charset="0"/>
                <a:sym typeface="+mn-ea"/>
              </a:rPr>
              <a:t>提温馨提示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  <a:cs typeface="Times New Roman" panose="02020603050405020304" pitchFamily="18" charset="0"/>
                <a:sym typeface="+mn-ea"/>
              </a:rPr>
              <a:t>示</a:t>
            </a:r>
            <a:endParaRPr lang="zh-CN" altLang="en-US" sz="1400" dirty="0">
              <a:latin typeface="Arial" panose="020B0604020202020204" pitchFamily="34" charset="0"/>
              <a:ea typeface="微软雅黑" charset="-122"/>
            </a:endParaRPr>
          </a:p>
        </p:txBody>
      </p:sp>
      <p:pic>
        <p:nvPicPr>
          <p:cNvPr id="60419" name="Picture 5" descr="2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416425" y="2828925"/>
            <a:ext cx="31115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7200" b="1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2466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56"/>
  <p:tag name="KSO_WM_TAG_VERSION" val="1.0"/>
  <p:tag name="KSO_WM_SLIDE_ID" val="custom25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0*80"/>
  <p:tag name="KSO_WM_SLIDE_SIZE" val="623*4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56"/>
  <p:tag name="KSO_WM_TAG_VERSION" val="1.0"/>
  <p:tag name="KSO_WM_SLIDE_ID" val="custom25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0*80"/>
  <p:tag name="KSO_WM_SLIDE_SIZE" val="623*4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56"/>
  <p:tag name="KSO_WM_TAG_VERSION" val="1.0"/>
  <p:tag name="KSO_WM_SLIDE_ID" val="custom25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0*80"/>
  <p:tag name="KSO_WM_SLIDE_SIZE" val="623*4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04"/>
</p:tagLst>
</file>

<file path=ppt/theme/theme1.xml><?xml version="1.0" encoding="utf-8"?>
<a:theme xmlns:a="http://schemas.openxmlformats.org/drawingml/2006/main" name="A000120140530B01PPBG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3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B01PPBG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3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530B01PPBG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3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000120140530B01PPBG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3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1478</Words>
  <Application>WPS 演示</Application>
  <PresentationFormat>全屏显示(4:3)</PresentationFormat>
  <Paragraphs>91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演示文稿设计模板</vt:lpstr>
      </vt:variant>
      <vt:variant>
        <vt:i4>48</vt:i4>
      </vt:variant>
      <vt:variant>
        <vt:lpstr>幻灯片标题</vt:lpstr>
      </vt:variant>
      <vt:variant>
        <vt:i4>17</vt:i4>
      </vt:variant>
    </vt:vector>
  </HeadingPairs>
  <TitlesOfParts>
    <vt:vector size="77" baseType="lpstr">
      <vt:lpstr>Arial</vt:lpstr>
      <vt:lpstr>宋体</vt:lpstr>
      <vt:lpstr>黑体</vt:lpstr>
      <vt:lpstr>幼圆</vt:lpstr>
      <vt:lpstr>Calibri</vt:lpstr>
      <vt:lpstr>隶书</vt:lpstr>
      <vt:lpstr>+mn-ea</vt:lpstr>
      <vt:lpstr>方正隶书简体</vt:lpstr>
      <vt:lpstr>Times New Roman</vt:lpstr>
      <vt:lpstr>微软雅黑</vt:lpstr>
      <vt:lpstr>楷体_GB2312</vt:lpstr>
      <vt:lpstr>Tahoma</vt:lpstr>
      <vt:lpstr>A000120140530B01PPBG</vt:lpstr>
      <vt:lpstr>1_A000120140530B01PPBG</vt:lpstr>
      <vt:lpstr>2_A000120140530B01PPBG</vt:lpstr>
      <vt:lpstr>3_A000120140530B01PPBG</vt:lpstr>
      <vt:lpstr>A000120140530B01PPBG</vt:lpstr>
      <vt:lpstr>A000120140530B01PPBG</vt:lpstr>
      <vt:lpstr>A000120140530B01PPBG</vt:lpstr>
      <vt:lpstr>A000120140530B01PPBG</vt:lpstr>
      <vt:lpstr>A000120140530B01PPBG</vt:lpstr>
      <vt:lpstr>A000120140530B01PPBG</vt:lpstr>
      <vt:lpstr>A000120140530B01PPBG</vt:lpstr>
      <vt:lpstr>A000120140530B01PPBG</vt:lpstr>
      <vt:lpstr>A000120140530B01PPBG</vt:lpstr>
      <vt:lpstr>A000120140530B01PPBG</vt:lpstr>
      <vt:lpstr>A000120140530B01PPBG</vt:lpstr>
      <vt:lpstr>1_A000120140530B01PPBG</vt:lpstr>
      <vt:lpstr>1_A000120140530B01PPBG</vt:lpstr>
      <vt:lpstr>1_A000120140530B01PPBG</vt:lpstr>
      <vt:lpstr>1_A000120140530B01PPBG</vt:lpstr>
      <vt:lpstr>1_A000120140530B01PPBG</vt:lpstr>
      <vt:lpstr>1_A000120140530B01PPBG</vt:lpstr>
      <vt:lpstr>1_A000120140530B01PPBG</vt:lpstr>
      <vt:lpstr>1_A000120140530B01PPBG</vt:lpstr>
      <vt:lpstr>1_A000120140530B01PPBG</vt:lpstr>
      <vt:lpstr>1_A000120140530B01PPBG</vt:lpstr>
      <vt:lpstr>1_A000120140530B01PPBG</vt:lpstr>
      <vt:lpstr>2_A000120140530B01PPBG</vt:lpstr>
      <vt:lpstr>2_A000120140530B01PPBG</vt:lpstr>
      <vt:lpstr>2_A000120140530B01PPBG</vt:lpstr>
      <vt:lpstr>2_A000120140530B01PPBG</vt:lpstr>
      <vt:lpstr>2_A000120140530B01PPBG</vt:lpstr>
      <vt:lpstr>2_A000120140530B01PPBG</vt:lpstr>
      <vt:lpstr>2_A000120140530B01PPBG</vt:lpstr>
      <vt:lpstr>2_A000120140530B01PPBG</vt:lpstr>
      <vt:lpstr>2_A000120140530B01PPBG</vt:lpstr>
      <vt:lpstr>2_A000120140530B01PPBG</vt:lpstr>
      <vt:lpstr>2_A000120140530B01PPBG</vt:lpstr>
      <vt:lpstr>3_A000120140530B01PPBG</vt:lpstr>
      <vt:lpstr>3_A000120140530B01PPBG</vt:lpstr>
      <vt:lpstr>3_A000120140530B01PPBG</vt:lpstr>
      <vt:lpstr>3_A000120140530B01PPBG</vt:lpstr>
      <vt:lpstr>3_A000120140530B01PPBG</vt:lpstr>
      <vt:lpstr>3_A000120140530B01PPBG</vt:lpstr>
      <vt:lpstr>3_A000120140530B01PPBG</vt:lpstr>
      <vt:lpstr>3_A000120140530B01PPBG</vt:lpstr>
      <vt:lpstr>3_A000120140530B01PPBG</vt:lpstr>
      <vt:lpstr>3_A000120140530B01PPBG</vt:lpstr>
      <vt:lpstr>3_A000120140530B01PPBG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温馨提示</vt:lpstr>
      <vt:lpstr>幻灯片 9</vt:lpstr>
      <vt:lpstr>温馨提示</vt:lpstr>
      <vt:lpstr>幻灯片 11</vt:lpstr>
      <vt:lpstr>幻灯片 12</vt:lpstr>
      <vt:lpstr>     小学数学3坊学习标兵(17年9月20日）</vt:lpstr>
      <vt:lpstr>               有待提高的老师们，加油！！！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Lenovo</cp:lastModifiedBy>
  <cp:revision>71</cp:revision>
  <dcterms:created xsi:type="dcterms:W3CDTF">2016-10-09T10:48:00Z</dcterms:created>
  <dcterms:modified xsi:type="dcterms:W3CDTF">2017-09-24T10:48:59Z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2052-10.1.0.6747</vt:lpwstr>
  </property>
</Properties>
</file>